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60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0" dirty="0"/>
              <a:t>Expenses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167-4ADD-89CB-804B0B19AA0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167-4ADD-89CB-804B0B19AA0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167-4ADD-89CB-804B0B19AA0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167-4ADD-89CB-804B0B19AA0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167-4ADD-89CB-804B0B19AA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Sheet1!$B$3:$B$7</c:f>
              <c:strCache>
                <c:ptCount val="4"/>
                <c:pt idx="0">
                  <c:v>Leaders &amp; Office Staff</c:v>
                </c:pt>
                <c:pt idx="1">
                  <c:v>Missions</c:v>
                </c:pt>
                <c:pt idx="2">
                  <c:v>Youth</c:v>
                </c:pt>
                <c:pt idx="3">
                  <c:v>Running Costs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82784</c:v>
                </c:pt>
                <c:pt idx="1">
                  <c:v>46228</c:v>
                </c:pt>
                <c:pt idx="2">
                  <c:v>7060</c:v>
                </c:pt>
                <c:pt idx="3">
                  <c:v>21500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167-4ADD-89CB-804B0B19AA0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rgbClr val="00B0F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B00D1-C911-4674-B916-41D815344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6F86A-B881-45F2-9E6C-80F8EBD5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CCAA-92AE-4D33-AB3A-4AC648F5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507C-E361-4EDA-B561-3689B9E6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F1A2-B5A0-461B-BE9A-D37B64E9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4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39FD-D832-4860-8DCD-335086EC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16B59-C9A0-4186-B0BD-7B0DFB785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7659-DB9D-4A9E-A8ED-68B7D1A8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A018-0785-45B5-A79B-409963F1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78CF4-C26A-478F-B88C-8E68A8A0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ED21A8-1C71-4E94-9055-BEF9C917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A43B-B6D1-4936-A2B6-55AE74805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25286-2DC7-4316-A90D-C0E4150E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DD71F-0BFF-4062-B960-45ECB102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91F3C-7858-47F2-9145-F0F9CE2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B88E-B8E2-47B7-8FE5-AAD4C619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39E4A-36EF-44A2-9D85-F24BD5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8E9EC-86BC-4434-969A-C53F67E7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35E-381B-4C2E-8C86-9818C54E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E54E2-46A6-401F-A491-65454AFB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CB2E-FB1A-4B64-B0E1-6A8230A5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FCA78-9BD9-4AC5-80F8-378C62EAA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51D1D-CF9B-4B43-9518-D7B8BB5B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598BA-7567-4C24-9CFB-BBFE4B2A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555AE-D27F-4AA2-BACE-EBF7E228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1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2502-EFB4-4685-986F-DEA846C0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FA06-F2FA-4A41-A700-E1093C161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2A11C-8B85-42FE-8DE4-6D3BBE63D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07F5F-E1FF-4D9F-9049-F94752B6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00422-5B1A-4836-8002-A6687C94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48F83-2B6A-4DCC-B562-58A1FF76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5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86B2D-A456-48DB-B343-DBCC64EA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D7620-DF2D-415C-892C-04CA5E8E7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70811-55D7-4D06-8244-20EBFEA78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D17E4-B952-424C-A741-218025854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4C447-4D3A-4F98-AC6A-DFF89A473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904E1-9A80-4C6B-81D9-91D6586E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1DB772-7FD5-4F67-B23D-6BA7A293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53D14-34FA-4B4E-A8AE-9258BDCC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042C-1B3F-4800-B3E0-7D357986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91909-7195-4A0C-9710-05884D6F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2C71-6CB4-4402-9586-91D49FB2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507FC-C86E-4C3D-9986-67000C1B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7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E6469-96D1-44B0-8D1A-1E913F33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41FBF-A084-4AC7-A4E4-B054B40D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C0128-8EF4-4D53-8D02-AC98F1E1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9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E508-AF64-4509-A046-23469C330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B0EF-3ECE-4087-8849-437FB7185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3DE96-B914-44C7-A9F3-81D302CB7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59470-A0D1-414E-ADF3-18C393F0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11A1D-0D16-4C8D-9865-E635BCD5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49129-ADFE-462B-8A8C-859C48E6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0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328-D52A-4790-B0E7-7593A731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A1366C-DABC-4623-B945-15FC0EBF7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D8929-392E-4E2E-A5D9-20BF3B75B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D7E74-FEAE-427B-BCB1-06D93F5C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B27CB-06C6-4718-8570-D75EE35B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B3F24-DAA6-45E5-B07E-01FA3412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7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838F8-C555-4B2E-B85B-AE277F03B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DD41B-7923-46AA-8D5A-21908915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13092-7700-4A6E-828B-6EBEEE01A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1F08-3E89-4353-9E64-6A695B5BF34F}" type="datetimeFigureOut">
              <a:rPr lang="en-GB" smtClean="0"/>
              <a:t>24/02/2019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4714-D733-47AF-A666-FF80268A9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16796-0592-4543-9886-4B8B35BF1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FAAB-630F-4B0B-9B58-2ED5B6F75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7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668E-871D-483F-BFCD-D1B4766BC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061864" cy="3293773"/>
          </a:xfrm>
        </p:spPr>
        <p:txBody>
          <a:bodyPr/>
          <a:lstStyle/>
          <a:p>
            <a:pPr algn="l"/>
            <a:r>
              <a:rPr lang="en-GB" dirty="0"/>
              <a:t>     EFCC  ACCOUNTS  2018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6B82F-788B-44F2-BD7B-27AE1B53D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15F0-CA8E-4E96-B3DA-C2CC4D466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3F92-75BA-41E3-A007-9DBBCB740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</a:t>
            </a:r>
          </a:p>
          <a:p>
            <a:pPr marL="0" indent="0">
              <a:buNone/>
            </a:pPr>
            <a:r>
              <a:rPr lang="en-GB" sz="4000" dirty="0"/>
              <a:t> 	Total Income 	£175,630		</a:t>
            </a:r>
          </a:p>
          <a:p>
            <a:pPr marL="0" indent="0">
              <a:buNone/>
            </a:pPr>
            <a:r>
              <a:rPr lang="en-GB" sz="4000" dirty="0"/>
              <a:t> 	Donations, 		£170,327 </a:t>
            </a:r>
          </a:p>
          <a:p>
            <a:pPr marL="0" indent="0">
              <a:buNone/>
            </a:pPr>
            <a:r>
              <a:rPr lang="en-GB" sz="4000" dirty="0"/>
              <a:t>including gift aid recovered     		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>
                <a:solidFill>
                  <a:srgbClr val="FF0000"/>
                </a:solidFill>
              </a:rPr>
              <a:t> 	About £20,000 down from 2017</a:t>
            </a:r>
            <a:r>
              <a:rPr lang="en-GB" dirty="0"/>
              <a:t>	     </a:t>
            </a:r>
          </a:p>
        </p:txBody>
      </p:sp>
    </p:spTree>
    <p:extLst>
      <p:ext uri="{BB962C8B-B14F-4D97-AF65-F5344CB8AC3E}">
        <p14:creationId xmlns:p14="http://schemas.microsoft.com/office/powerpoint/2010/main" val="657197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D9C1-150C-4E6C-9443-FA898B88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1F899-91BD-4A61-9A59-5014E6B2F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/>
              <a:t>Total Expenses	£157,584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  Leaders &amp; Office Staff	£82,784	       53 %</a:t>
            </a:r>
          </a:p>
          <a:p>
            <a:pPr marL="0" indent="0">
              <a:buNone/>
            </a:pPr>
            <a:r>
              <a:rPr lang="en-GB" sz="4000" dirty="0"/>
              <a:t>  Missions				£46,228	       29 %</a:t>
            </a:r>
          </a:p>
          <a:p>
            <a:pPr marL="0" indent="0">
              <a:buNone/>
            </a:pPr>
            <a:r>
              <a:rPr lang="en-GB" sz="4000" dirty="0"/>
              <a:t>  Youth					£7,060	         4 %</a:t>
            </a:r>
          </a:p>
          <a:p>
            <a:pPr marL="0" indent="0">
              <a:buNone/>
            </a:pPr>
            <a:r>
              <a:rPr lang="en-GB" sz="4000" dirty="0"/>
              <a:t>  Running Costs			£21,500	       14 %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3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D908-3F64-4506-A6BD-8CF3CBB5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A39305-CC1D-407E-8020-F05152B051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32549"/>
              </p:ext>
            </p:extLst>
          </p:nvPr>
        </p:nvGraphicFramePr>
        <p:xfrm>
          <a:off x="838200" y="627017"/>
          <a:ext cx="10515600" cy="569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617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5C4D-14E5-477F-BD13-5C65E094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Missions Regular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5A5D-A71A-42E5-8658-F9F5E2D2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/>
              <a:t>   Emily &amp; Drew in Cameroon		£7,970</a:t>
            </a:r>
          </a:p>
          <a:p>
            <a:pPr marL="0" indent="0">
              <a:buNone/>
            </a:pPr>
            <a:r>
              <a:rPr lang="en-GB" sz="4000" dirty="0"/>
              <a:t>   Margaret in </a:t>
            </a:r>
            <a:r>
              <a:rPr lang="en-GB" sz="4000" dirty="0" err="1"/>
              <a:t>Kurgistan</a:t>
            </a:r>
            <a:r>
              <a:rPr lang="en-GB" sz="4000" dirty="0"/>
              <a:t>			£6,990</a:t>
            </a:r>
          </a:p>
          <a:p>
            <a:pPr marL="0" indent="0">
              <a:buNone/>
            </a:pPr>
            <a:r>
              <a:rPr lang="en-GB" sz="4000" dirty="0"/>
              <a:t>   The Hospice in </a:t>
            </a:r>
            <a:r>
              <a:rPr lang="en-GB" sz="4000" dirty="0" err="1"/>
              <a:t>Kurgistan</a:t>
            </a:r>
            <a:r>
              <a:rPr lang="en-GB" sz="4000" dirty="0"/>
              <a:t>			£1,625</a:t>
            </a:r>
          </a:p>
          <a:p>
            <a:pPr marL="0" indent="0">
              <a:buNone/>
            </a:pPr>
            <a:r>
              <a:rPr lang="en-GB" sz="4000" dirty="0"/>
              <a:t>   Tough Talk in prisons			£3,000</a:t>
            </a:r>
          </a:p>
          <a:p>
            <a:pPr marL="0" indent="0">
              <a:buNone/>
            </a:pPr>
            <a:r>
              <a:rPr lang="en-GB" sz="4000" dirty="0"/>
              <a:t>   Uganda Families				£4,300</a:t>
            </a:r>
          </a:p>
          <a:p>
            <a:pPr marL="0" indent="0">
              <a:buNone/>
            </a:pPr>
            <a:r>
              <a:rPr lang="en-GB" sz="4000" dirty="0"/>
              <a:t>   Samaritan’s Purse				£1,500</a:t>
            </a:r>
          </a:p>
        </p:txBody>
      </p:sp>
    </p:spTree>
    <p:extLst>
      <p:ext uri="{BB962C8B-B14F-4D97-AF65-F5344CB8AC3E}">
        <p14:creationId xmlns:p14="http://schemas.microsoft.com/office/powerpoint/2010/main" val="2797684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5B8D-A645-4921-9D11-53DC3FCC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EFCC  Monthly Tithes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A45E9-9016-422E-BCB3-EC47F1CA3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9550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	Samaritan’s Purse	 (3)		£3,985</a:t>
            </a:r>
          </a:p>
          <a:p>
            <a:pPr marL="0" indent="0">
              <a:buNone/>
            </a:pPr>
            <a:r>
              <a:rPr lang="en-GB" sz="4000" dirty="0"/>
              <a:t>	Soul Survivor (2)			£2,073</a:t>
            </a:r>
          </a:p>
          <a:p>
            <a:pPr marL="0" indent="0">
              <a:buNone/>
            </a:pPr>
            <a:r>
              <a:rPr lang="en-GB" sz="4000" dirty="0"/>
              <a:t>	Spark 2 Life (2)			£2,024</a:t>
            </a:r>
          </a:p>
          <a:p>
            <a:pPr marL="0" indent="0">
              <a:buNone/>
            </a:pPr>
            <a:r>
              <a:rPr lang="en-GB" sz="4000" dirty="0"/>
              <a:t>	Hospice in </a:t>
            </a:r>
            <a:r>
              <a:rPr lang="en-GB" sz="4000" dirty="0" err="1"/>
              <a:t>Kurgistan</a:t>
            </a:r>
            <a:r>
              <a:rPr lang="en-GB" sz="4000" dirty="0"/>
              <a:t>		£1,100			</a:t>
            </a:r>
          </a:p>
          <a:p>
            <a:pPr marL="0" indent="0">
              <a:buNone/>
            </a:pPr>
            <a:r>
              <a:rPr lang="en-GB" sz="4000" dirty="0"/>
              <a:t>	Food Bank				£1,050</a:t>
            </a:r>
          </a:p>
          <a:p>
            <a:pPr marL="0" indent="0">
              <a:buNone/>
            </a:pPr>
            <a:r>
              <a:rPr lang="en-GB" sz="4000" dirty="0"/>
              <a:t>	Tear Fund				£890</a:t>
            </a:r>
          </a:p>
          <a:p>
            <a:pPr marL="0" indent="0">
              <a:buNone/>
            </a:pPr>
            <a:r>
              <a:rPr lang="en-GB" sz="4000" dirty="0"/>
              <a:t>	Christmas Gifts 			£1,100</a:t>
            </a:r>
          </a:p>
        </p:txBody>
      </p:sp>
    </p:spTree>
    <p:extLst>
      <p:ext uri="{BB962C8B-B14F-4D97-AF65-F5344CB8AC3E}">
        <p14:creationId xmlns:p14="http://schemas.microsoft.com/office/powerpoint/2010/main" val="2672673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3026-0C55-46D5-97F5-3E4CF9F7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8D68-2372-40EC-AA33-E56111E36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/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151789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EFCC  ACCOUNTS  2018 </vt:lpstr>
      <vt:lpstr>INCOME</vt:lpstr>
      <vt:lpstr>Expenses</vt:lpstr>
      <vt:lpstr>PowerPoint Presentation</vt:lpstr>
      <vt:lpstr>Missions Regular Support</vt:lpstr>
      <vt:lpstr>EFCC  Monthly Tithes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EFCC  ACCOUNTS  2018</dc:title>
  <dc:creator>Doug Harryman</dc:creator>
  <cp:lastModifiedBy>Doug Harryman</cp:lastModifiedBy>
  <cp:revision>22</cp:revision>
  <dcterms:created xsi:type="dcterms:W3CDTF">2019-02-23T11:20:06Z</dcterms:created>
  <dcterms:modified xsi:type="dcterms:W3CDTF">2019-02-24T14:01:31Z</dcterms:modified>
</cp:coreProperties>
</file>